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91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79" r:id="rId30"/>
    <p:sldId id="298" r:id="rId31"/>
    <p:sldId id="286" r:id="rId32"/>
    <p:sldId id="299" r:id="rId33"/>
    <p:sldId id="300" r:id="rId34"/>
    <p:sldId id="287" r:id="rId35"/>
    <p:sldId id="288" r:id="rId36"/>
    <p:sldId id="292" r:id="rId37"/>
    <p:sldId id="297" r:id="rId38"/>
    <p:sldId id="294" r:id="rId39"/>
    <p:sldId id="295" r:id="rId40"/>
    <p:sldId id="296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78C4C-0851-4D24-B825-F4DF7487B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3F573-059B-4DEF-B904-D3589E6B9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794E-4EEC-4550-805F-E0508B8D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B184A-A7EF-4867-B6F5-DF4596686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7A067-268A-4DE4-9AC9-55297023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7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5B05-3FF0-42CB-8B65-003457902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E11C1-D8AE-4FEA-AEF7-6BAD44880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21306-8BF1-4574-9235-B18F00ED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7C45-9B44-45E4-B062-F137ADD1A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3318F-F2BA-47DB-BE1A-62B96A5A8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95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A58798-8AC1-4B27-9A0F-FB08F0BAC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5CAB3-A086-4183-AEB2-3A910239C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402E5-0652-430F-A869-82EC42823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DB28B-1137-404C-B9AF-D80F8B9E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32CDC-B3C7-48C4-AB03-D663BB036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9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D3FA-7CDD-4CDB-B92F-6B6B6B38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8555F-AC1B-4114-819C-2F8A8AA23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201B5-900C-4DC4-8030-1ABB4829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4ED6C-46DF-4F5A-9F46-DA31BA62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3FA00-34FD-4D26-95A0-917AA8CF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77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8219-8046-4C17-9D50-706CDA7B7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2BC92-11E0-43CB-B342-902C01413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287A-30A6-4743-AD75-ED9BEE88F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98D7B-82BD-496A-BC73-F1F4246D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13BFA-4891-41E6-BBAB-A1ED9E5A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12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4D09-4946-47C7-90A4-619D1BC4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D1186-08AE-4638-A62C-520A2A788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37647-F46B-45F9-B21D-34F5E4ACE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77476-43BF-4587-8CC4-B9C80AEA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BC8D-62E6-4918-BBF8-92F8B5EE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3268E-7C10-4F46-BE74-6D5DD4E1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67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8B70-6C18-4D41-89DF-2F6E5B8C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8284D-1C8A-4FAE-A99F-265EBF8A8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51BD3-80CD-47D8-A43B-52AB06A6A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FAA7F-3EA5-4803-ACF8-6B38319908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45207-068C-45F8-9334-9EF3E1558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1D907-6060-4B63-817C-C429B5A4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BF235-0BE7-41D0-A917-D6EF9A70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5FE88D-A45C-45A4-BB3B-FD5B7658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63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AB9D-7D2A-4DAC-92AB-6D7C8B58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78BA8-8F9F-42FD-961C-0EFF228A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C6D89-4CAD-487D-8C3C-E4C449AB7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6168C-0550-4F59-9370-8024A929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72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D0EF2-9C7C-4371-811F-BE55D95A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8DE0C3-6DA1-4038-83D2-28B8685F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7109D-D14F-4E22-9B37-799A16D4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08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21C8-49E8-4758-9AF4-A154E778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CFF1-8855-4C29-8B8F-1F4110266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79F96-EBB1-4574-A7C9-9E36BDA7C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A32BC-E418-4F2B-8EEB-0A08D50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EDBA6-EEB1-4970-A4CD-19974090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DE1AE-4342-4BDB-B8AF-5EA2E781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74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6CC6-FBB6-4344-B68E-6A7270C0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4D714-AA55-4075-8BA7-1A001B7EA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97E27-CCE3-4F94-B3FC-EB3CBF756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E8B74-288C-45DF-B127-02904AFF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420AA-AAD1-4924-A495-FC5ED3CC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16C65-D1A7-4581-BADA-E596978D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82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9D3212-B762-47E1-98AD-82F32CB6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6C12-1788-459C-8614-2522B8B0D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D7E79-E3B0-46A6-8463-585C34DB4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A1C8F-ED20-47BB-A376-9491BF56966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A799C-43C1-4709-81C8-B1C66BDB0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6B1C6-83D5-4076-BB25-470EF640C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53DD-4763-4D24-B94A-2B0B008096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96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3.wa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3.wa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3.wa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3.wa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0.png"/><Relationship Id="rId3" Type="http://schemas.openxmlformats.org/officeDocument/2006/relationships/slide" Target="slide37.xml"/><Relationship Id="rId7" Type="http://schemas.openxmlformats.org/officeDocument/2006/relationships/image" Target="../media/image26.png"/><Relationship Id="rId12" Type="http://schemas.openxmlformats.org/officeDocument/2006/relationships/slide" Target="slide40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11" Type="http://schemas.openxmlformats.org/officeDocument/2006/relationships/image" Target="../media/image29.svg"/><Relationship Id="rId5" Type="http://schemas.openxmlformats.org/officeDocument/2006/relationships/image" Target="../media/image25.svg"/><Relationship Id="rId15" Type="http://schemas.openxmlformats.org/officeDocument/2006/relationships/slide" Target="slide41.xml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slide" Target="slide38.xml"/><Relationship Id="rId14" Type="http://schemas.openxmlformats.org/officeDocument/2006/relationships/image" Target="../media/image31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17/06/relationships/model3d" Target="../media/model3d4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3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F6EC7B04-4D12-49B0-9CD8-5AC7AAD006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5195010"/>
                  </p:ext>
                </p:extLst>
              </p:nvPr>
            </p:nvGraphicFramePr>
            <p:xfrm>
              <a:off x="12706010" y="-1571777"/>
              <a:ext cx="5977746" cy="45880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77746" cy="4588013"/>
                    </a:xfrm>
                    <a:prstGeom prst="rect">
                      <a:avLst/>
                    </a:prstGeom>
                  </am3d:spPr>
                  <am3d:camera>
                    <am3d:pos x="0" y="0" z="529690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5" d="1000000"/>
                    <am3d:preTrans dx="280433063" dy="-9716305" dz="-106732993"/>
                    <am3d:scale>
                      <am3d:sx n="1000000" d="1000000"/>
                      <am3d:sy n="1000000" d="1000000"/>
                      <am3d:sz n="1000000" d="1000000"/>
                    </am3d:scale>
                    <am3d:rot ax="992530" ay="-1551121" az="-4427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95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F6EC7B04-4D12-49B0-9CD8-5AC7AAD00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6010" y="-1571777"/>
                <a:ext cx="5977746" cy="458801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0D9D7FD-2726-4E77-A3D7-3B17E2374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65" y="218959"/>
            <a:ext cx="5594554" cy="55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33982-5FB9-4E12-8216-2418392AA18C}"/>
              </a:ext>
            </a:extLst>
          </p:cNvPr>
          <p:cNvSpPr txBox="1"/>
          <p:nvPr/>
        </p:nvSpPr>
        <p:spPr>
          <a:xfrm>
            <a:off x="3052275" y="1569541"/>
            <a:ext cx="113300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BMW</a:t>
            </a:r>
          </a:p>
        </p:txBody>
      </p:sp>
    </p:spTree>
    <p:extLst>
      <p:ext uri="{BB962C8B-B14F-4D97-AF65-F5344CB8AC3E}">
        <p14:creationId xmlns:p14="http://schemas.microsoft.com/office/powerpoint/2010/main" val="373531611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r Logo Volkswagen transparent PNG - StickPNG">
            <a:extLst>
              <a:ext uri="{FF2B5EF4-FFF2-40B4-BE49-F238E27FC236}">
                <a16:creationId xmlns:a16="http://schemas.microsoft.com/office/drawing/2014/main" id="{E8BF094E-FE28-48BF-A62A-7365AA211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9" y="567160"/>
            <a:ext cx="9719462" cy="54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Extract 2">
            <a:hlinkClick r:id="" action="ppaction://noaction">
              <a:snd r:embed="rId3" name="success-1-6297.wav"/>
            </a:hlinkClick>
            <a:extLst>
              <a:ext uri="{FF2B5EF4-FFF2-40B4-BE49-F238E27FC236}">
                <a16:creationId xmlns:a16="http://schemas.microsoft.com/office/drawing/2014/main" id="{CE9E7505-FB18-48C6-B231-7F466FCBF743}"/>
              </a:ext>
            </a:extLst>
          </p:cNvPr>
          <p:cNvSpPr/>
          <p:nvPr/>
        </p:nvSpPr>
        <p:spPr>
          <a:xfrm>
            <a:off x="9929191" y="573398"/>
            <a:ext cx="993913" cy="864704"/>
          </a:xfrm>
          <a:prstGeom prst="flowChartExtra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Extract 3">
            <a:hlinkClick r:id="" action="ppaction://noaction">
              <a:snd r:embed="rId4" name="fiasco-154915.wav"/>
            </a:hlinkClick>
            <a:extLst>
              <a:ext uri="{FF2B5EF4-FFF2-40B4-BE49-F238E27FC236}">
                <a16:creationId xmlns:a16="http://schemas.microsoft.com/office/drawing/2014/main" id="{ACB89881-C47B-4791-93A5-A2ADA46899C8}"/>
              </a:ext>
            </a:extLst>
          </p:cNvPr>
          <p:cNvSpPr/>
          <p:nvPr/>
        </p:nvSpPr>
        <p:spPr>
          <a:xfrm rot="10800000">
            <a:off x="9929190" y="1647872"/>
            <a:ext cx="993913" cy="864704"/>
          </a:xfrm>
          <a:prstGeom prst="flowChartExtra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88996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133C0-64AD-4A5D-97ED-F2C595301F39}"/>
              </a:ext>
            </a:extLst>
          </p:cNvPr>
          <p:cNvSpPr txBox="1"/>
          <p:nvPr/>
        </p:nvSpPr>
        <p:spPr>
          <a:xfrm>
            <a:off x="933369" y="1909823"/>
            <a:ext cx="1032526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0" dirty="0" err="1">
                <a:solidFill>
                  <a:schemeClr val="accent1"/>
                </a:solidFill>
                <a:latin typeface="Berlin Sans FB Demi" panose="020E0802020502020306" pitchFamily="34" charset="0"/>
              </a:rPr>
              <a:t>volkswagen</a:t>
            </a:r>
            <a:endParaRPr lang="en-IN" sz="150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830245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evrolet Logo, symbol, meaning, history, PNG, brand">
            <a:extLst>
              <a:ext uri="{FF2B5EF4-FFF2-40B4-BE49-F238E27FC236}">
                <a16:creationId xmlns:a16="http://schemas.microsoft.com/office/drawing/2014/main" id="{7AAF9CCF-F0C3-4DFA-BC52-FD26830DA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10" y="202919"/>
            <a:ext cx="11470511" cy="645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Extract 2">
            <a:hlinkClick r:id="" action="ppaction://noaction">
              <a:snd r:embed="rId3" name="success-1-6297.wav"/>
            </a:hlinkClick>
            <a:extLst>
              <a:ext uri="{FF2B5EF4-FFF2-40B4-BE49-F238E27FC236}">
                <a16:creationId xmlns:a16="http://schemas.microsoft.com/office/drawing/2014/main" id="{E16B8779-00C1-4DAD-A605-E5416B235B85}"/>
              </a:ext>
            </a:extLst>
          </p:cNvPr>
          <p:cNvSpPr/>
          <p:nvPr/>
        </p:nvSpPr>
        <p:spPr>
          <a:xfrm>
            <a:off x="9929191" y="573398"/>
            <a:ext cx="993913" cy="864704"/>
          </a:xfrm>
          <a:prstGeom prst="flowChartExtra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Extract 3">
            <a:hlinkClick r:id="" action="ppaction://noaction">
              <a:snd r:embed="rId4" name="fiasco-154915.wav"/>
            </a:hlinkClick>
            <a:extLst>
              <a:ext uri="{FF2B5EF4-FFF2-40B4-BE49-F238E27FC236}">
                <a16:creationId xmlns:a16="http://schemas.microsoft.com/office/drawing/2014/main" id="{03B047F0-2499-45A6-ACFC-6C6049E3EB7E}"/>
              </a:ext>
            </a:extLst>
          </p:cNvPr>
          <p:cNvSpPr/>
          <p:nvPr/>
        </p:nvSpPr>
        <p:spPr>
          <a:xfrm rot="10800000">
            <a:off x="9929190" y="1647872"/>
            <a:ext cx="993913" cy="864704"/>
          </a:xfrm>
          <a:prstGeom prst="flowChartExtra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086857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F25DA-932C-42AA-9802-1AAD2A982E6C}"/>
              </a:ext>
            </a:extLst>
          </p:cNvPr>
          <p:cNvSpPr txBox="1"/>
          <p:nvPr/>
        </p:nvSpPr>
        <p:spPr>
          <a:xfrm>
            <a:off x="2476982" y="1701479"/>
            <a:ext cx="674736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chevy</a:t>
            </a:r>
          </a:p>
        </p:txBody>
      </p:sp>
    </p:spTree>
    <p:extLst>
      <p:ext uri="{BB962C8B-B14F-4D97-AF65-F5344CB8AC3E}">
        <p14:creationId xmlns:p14="http://schemas.microsoft.com/office/powerpoint/2010/main" val="3673977855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ubaru Logo PNG transparent image download, size: 358x359px">
            <a:extLst>
              <a:ext uri="{FF2B5EF4-FFF2-40B4-BE49-F238E27FC236}">
                <a16:creationId xmlns:a16="http://schemas.microsoft.com/office/drawing/2014/main" id="{BED3A2C0-DB65-49D5-AB32-802103E9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101" y="0"/>
            <a:ext cx="7407797" cy="742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Extract 2">
            <a:hlinkClick r:id="" action="ppaction://noaction">
              <a:snd r:embed="rId3" name="success-1-6297.wav"/>
            </a:hlinkClick>
            <a:extLst>
              <a:ext uri="{FF2B5EF4-FFF2-40B4-BE49-F238E27FC236}">
                <a16:creationId xmlns:a16="http://schemas.microsoft.com/office/drawing/2014/main" id="{342D1E01-3839-4138-9C62-87ECB3156F96}"/>
              </a:ext>
            </a:extLst>
          </p:cNvPr>
          <p:cNvSpPr/>
          <p:nvPr/>
        </p:nvSpPr>
        <p:spPr>
          <a:xfrm>
            <a:off x="9929191" y="573398"/>
            <a:ext cx="993913" cy="864704"/>
          </a:xfrm>
          <a:prstGeom prst="flowChartExtra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Extract 3">
            <a:hlinkClick r:id="" action="ppaction://noaction">
              <a:snd r:embed="rId4" name="fiasco-154915.wav"/>
            </a:hlinkClick>
            <a:extLst>
              <a:ext uri="{FF2B5EF4-FFF2-40B4-BE49-F238E27FC236}">
                <a16:creationId xmlns:a16="http://schemas.microsoft.com/office/drawing/2014/main" id="{27F972D4-30B2-4FCE-BF09-494DEE233C0B}"/>
              </a:ext>
            </a:extLst>
          </p:cNvPr>
          <p:cNvSpPr/>
          <p:nvPr/>
        </p:nvSpPr>
        <p:spPr>
          <a:xfrm rot="10800000">
            <a:off x="9929190" y="1647872"/>
            <a:ext cx="993913" cy="864704"/>
          </a:xfrm>
          <a:prstGeom prst="flowChartExtra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087200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FE1D66-8F7B-49B0-B219-7DA6F926153E}"/>
              </a:ext>
            </a:extLst>
          </p:cNvPr>
          <p:cNvSpPr txBox="1"/>
          <p:nvPr/>
        </p:nvSpPr>
        <p:spPr>
          <a:xfrm>
            <a:off x="1094470" y="1608882"/>
            <a:ext cx="1000305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0" dirty="0" err="1">
                <a:solidFill>
                  <a:schemeClr val="accent1"/>
                </a:solidFill>
                <a:latin typeface="Berlin Sans FB Demi" panose="020E0802020502020306" pitchFamily="34" charset="0"/>
              </a:rPr>
              <a:t>shubaru</a:t>
            </a:r>
            <a:endParaRPr lang="en-IN" sz="210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085250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ambo Car Logo">
            <a:extLst>
              <a:ext uri="{FF2B5EF4-FFF2-40B4-BE49-F238E27FC236}">
                <a16:creationId xmlns:a16="http://schemas.microsoft.com/office/drawing/2014/main" id="{5974E8CE-66F2-46C0-ABDA-A6FBED08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852488"/>
            <a:ext cx="541972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Extract 2">
            <a:hlinkClick r:id="" action="ppaction://noaction">
              <a:snd r:embed="rId3" name="success-1-6297.wav"/>
            </a:hlinkClick>
            <a:extLst>
              <a:ext uri="{FF2B5EF4-FFF2-40B4-BE49-F238E27FC236}">
                <a16:creationId xmlns:a16="http://schemas.microsoft.com/office/drawing/2014/main" id="{32346275-5B37-44EC-AAC7-D810C9FEEDCC}"/>
              </a:ext>
            </a:extLst>
          </p:cNvPr>
          <p:cNvSpPr/>
          <p:nvPr/>
        </p:nvSpPr>
        <p:spPr>
          <a:xfrm>
            <a:off x="9929191" y="573398"/>
            <a:ext cx="993913" cy="864704"/>
          </a:xfrm>
          <a:prstGeom prst="flowChartExtra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Extract 3">
            <a:hlinkClick r:id="" action="ppaction://noaction">
              <a:snd r:embed="rId4" name="fiasco-154915.wav"/>
            </a:hlinkClick>
            <a:extLst>
              <a:ext uri="{FF2B5EF4-FFF2-40B4-BE49-F238E27FC236}">
                <a16:creationId xmlns:a16="http://schemas.microsoft.com/office/drawing/2014/main" id="{5BDB4D1E-698B-4544-8156-154BFB6D7D87}"/>
              </a:ext>
            </a:extLst>
          </p:cNvPr>
          <p:cNvSpPr/>
          <p:nvPr/>
        </p:nvSpPr>
        <p:spPr>
          <a:xfrm rot="10800000">
            <a:off x="9929190" y="1647872"/>
            <a:ext cx="993913" cy="864704"/>
          </a:xfrm>
          <a:prstGeom prst="flowChartExtra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810678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2EE512-C2FF-4EC2-A6F0-16C05DEFB511}"/>
              </a:ext>
            </a:extLst>
          </p:cNvPr>
          <p:cNvSpPr txBox="1"/>
          <p:nvPr/>
        </p:nvSpPr>
        <p:spPr>
          <a:xfrm>
            <a:off x="633099" y="2013995"/>
            <a:ext cx="1072921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0" dirty="0" err="1">
                <a:solidFill>
                  <a:schemeClr val="accent1"/>
                </a:solidFill>
                <a:latin typeface="Berlin Sans FB Demi" panose="020E0802020502020306" pitchFamily="34" charset="0"/>
              </a:rPr>
              <a:t>lamborghini</a:t>
            </a:r>
            <a:endParaRPr lang="en-IN" sz="150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40634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n You Identify Logos When the Words Are Removed? - Business Insider">
            <a:extLst>
              <a:ext uri="{FF2B5EF4-FFF2-40B4-BE49-F238E27FC236}">
                <a16:creationId xmlns:a16="http://schemas.microsoft.com/office/drawing/2014/main" id="{681F1206-79AE-4021-9D8B-15F9F0F5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99" y="1067464"/>
            <a:ext cx="6164001" cy="504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Extract 2">
            <a:hlinkClick r:id="" action="ppaction://noaction">
              <a:snd r:embed="rId3" name="success-1-6297.wav"/>
            </a:hlinkClick>
            <a:extLst>
              <a:ext uri="{FF2B5EF4-FFF2-40B4-BE49-F238E27FC236}">
                <a16:creationId xmlns:a16="http://schemas.microsoft.com/office/drawing/2014/main" id="{D95C2219-932B-40B3-A5F4-35B828803470}"/>
              </a:ext>
            </a:extLst>
          </p:cNvPr>
          <p:cNvSpPr/>
          <p:nvPr/>
        </p:nvSpPr>
        <p:spPr>
          <a:xfrm>
            <a:off x="9929191" y="573398"/>
            <a:ext cx="993913" cy="864704"/>
          </a:xfrm>
          <a:prstGeom prst="flowChartExtra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Extract 3">
            <a:hlinkClick r:id="" action="ppaction://noaction">
              <a:snd r:embed="rId4" name="fiasco-154915.wav"/>
            </a:hlinkClick>
            <a:extLst>
              <a:ext uri="{FF2B5EF4-FFF2-40B4-BE49-F238E27FC236}">
                <a16:creationId xmlns:a16="http://schemas.microsoft.com/office/drawing/2014/main" id="{7F90BAA5-D111-4BDC-8503-BCCD561732FE}"/>
              </a:ext>
            </a:extLst>
          </p:cNvPr>
          <p:cNvSpPr/>
          <p:nvPr/>
        </p:nvSpPr>
        <p:spPr>
          <a:xfrm rot="10800000">
            <a:off x="9929190" y="1647872"/>
            <a:ext cx="993913" cy="864704"/>
          </a:xfrm>
          <a:prstGeom prst="flowChartExtra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87482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F6EC7B04-4D12-49B0-9CD8-5AC7AAD006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0524020"/>
                  </p:ext>
                </p:extLst>
              </p:nvPr>
            </p:nvGraphicFramePr>
            <p:xfrm>
              <a:off x="5519410" y="807317"/>
              <a:ext cx="5901595" cy="43214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01595" cy="4321491"/>
                    </a:xfrm>
                    <a:prstGeom prst="rect">
                      <a:avLst/>
                    </a:prstGeom>
                  </am3d:spPr>
                  <am3d:camera>
                    <am3d:pos x="0" y="0" z="529690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5" d="1000000"/>
                    <am3d:preTrans dx="280433063" dy="-9716305" dz="-106732993"/>
                    <am3d:scale>
                      <am3d:sx n="1000000" d="1000000"/>
                      <am3d:sy n="1000000" d="1000000"/>
                      <am3d:sz n="1000000" d="1000000"/>
                    </am3d:scale>
                    <am3d:rot ax="830021" ay="-1457838" az="-3471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95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F6EC7B04-4D12-49B0-9CD8-5AC7AAD00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9410" y="807317"/>
                <a:ext cx="5901595" cy="432149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CF96BA-B8D5-4E45-BF8D-5A3D95C62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85" y="-3865361"/>
            <a:ext cx="5594554" cy="5594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576926-E0D3-491F-A710-697054FE6C19}"/>
              </a:ext>
            </a:extLst>
          </p:cNvPr>
          <p:cNvSpPr txBox="1"/>
          <p:nvPr/>
        </p:nvSpPr>
        <p:spPr>
          <a:xfrm>
            <a:off x="770995" y="690446"/>
            <a:ext cx="5599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b="1" dirty="0">
                <a:latin typeface="Berlin Sans FB Demi" panose="020E0802020502020306" pitchFamily="34" charset="0"/>
              </a:rPr>
              <a:t>NISSAN GT-R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36C3B-D58B-4321-914A-2844F69A5046}"/>
              </a:ext>
            </a:extLst>
          </p:cNvPr>
          <p:cNvSpPr txBox="1"/>
          <p:nvPr/>
        </p:nvSpPr>
        <p:spPr>
          <a:xfrm>
            <a:off x="1541991" y="5374720"/>
            <a:ext cx="1890235" cy="131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58FDB5-BCAE-43D5-803C-010E79293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995" y="1880723"/>
            <a:ext cx="485335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spc="3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Founded in 1933</a:t>
            </a:r>
            <a:r>
              <a:rPr kumimoji="0" lang="en-US" altLang="en-US" sz="1800" b="0" i="0" u="none" strike="noStrike" cap="none" spc="3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Nissan Motor Co., Ltd. is a Japanese automobile manufacturer founded in Yokohama, Japan. It was originally named "</a:t>
            </a:r>
            <a:r>
              <a:rPr kumimoji="0" lang="en-US" altLang="en-US" sz="1800" b="0" i="0" u="none" strike="noStrike" cap="none" spc="30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Jidosha</a:t>
            </a:r>
            <a:r>
              <a:rPr kumimoji="0" lang="en-US" altLang="en-US" sz="1800" b="0" i="0" u="none" strike="noStrike" cap="none" spc="3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-Seizo Co., Ltd." before becoming Nissan in 1934.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spc="300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spc="3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Global Presence</a:t>
            </a:r>
            <a:r>
              <a:rPr kumimoji="0" lang="en-US" altLang="en-US" sz="1800" b="0" i="0" u="none" strike="noStrike" cap="none" spc="30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Nissan is one of the largest car manufacturers in the world, with a significant market share in regions like Japan, North America, and Europe. It sells vehicles under the Nissan, Infiniti, and Datsun brands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334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50F29-992C-45BD-8BE4-8FCB6385DEF6}"/>
              </a:ext>
            </a:extLst>
          </p:cNvPr>
          <p:cNvSpPr txBox="1"/>
          <p:nvPr/>
        </p:nvSpPr>
        <p:spPr>
          <a:xfrm>
            <a:off x="630401" y="1145893"/>
            <a:ext cx="10931198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0" dirty="0" err="1">
                <a:solidFill>
                  <a:schemeClr val="accent1"/>
                </a:solidFill>
                <a:latin typeface="Berlin Sans FB Demi" panose="020E0802020502020306" pitchFamily="34" charset="0"/>
              </a:rPr>
              <a:t>porsche</a:t>
            </a:r>
            <a:endParaRPr lang="en-IN" sz="250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26704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r Logo Quiz - How many brand logos can you guess?">
            <a:extLst>
              <a:ext uri="{FF2B5EF4-FFF2-40B4-BE49-F238E27FC236}">
                <a16:creationId xmlns:a16="http://schemas.microsoft.com/office/drawing/2014/main" id="{3652870F-BC13-4D67-95AD-8A0234C1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476375"/>
            <a:ext cx="69342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Extract 2">
            <a:hlinkClick r:id="" action="ppaction://noaction">
              <a:snd r:embed="rId3" name="success-1-6297.wav"/>
            </a:hlinkClick>
            <a:extLst>
              <a:ext uri="{FF2B5EF4-FFF2-40B4-BE49-F238E27FC236}">
                <a16:creationId xmlns:a16="http://schemas.microsoft.com/office/drawing/2014/main" id="{C7E25E2C-DC82-4AAA-AE7B-9BE66A7686D5}"/>
              </a:ext>
            </a:extLst>
          </p:cNvPr>
          <p:cNvSpPr/>
          <p:nvPr/>
        </p:nvSpPr>
        <p:spPr>
          <a:xfrm>
            <a:off x="9929191" y="573398"/>
            <a:ext cx="993913" cy="864704"/>
          </a:xfrm>
          <a:prstGeom prst="flowChartExtra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Extract 3">
            <a:hlinkClick r:id="" action="ppaction://noaction">
              <a:snd r:embed="rId4" name="fiasco-154915.wav"/>
            </a:hlinkClick>
            <a:extLst>
              <a:ext uri="{FF2B5EF4-FFF2-40B4-BE49-F238E27FC236}">
                <a16:creationId xmlns:a16="http://schemas.microsoft.com/office/drawing/2014/main" id="{155F5074-0038-43E7-8737-67228C051D31}"/>
              </a:ext>
            </a:extLst>
          </p:cNvPr>
          <p:cNvSpPr/>
          <p:nvPr/>
        </p:nvSpPr>
        <p:spPr>
          <a:xfrm rot="10800000">
            <a:off x="9929190" y="1647872"/>
            <a:ext cx="993913" cy="864704"/>
          </a:xfrm>
          <a:prstGeom prst="flowChartExtra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918599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0238EE-1249-4F21-B9BF-99DBD42B54B1}"/>
              </a:ext>
            </a:extLst>
          </p:cNvPr>
          <p:cNvSpPr txBox="1"/>
          <p:nvPr/>
        </p:nvSpPr>
        <p:spPr>
          <a:xfrm>
            <a:off x="1053296" y="1403431"/>
            <a:ext cx="961032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0" dirty="0" err="1">
                <a:solidFill>
                  <a:schemeClr val="accent1"/>
                </a:solidFill>
                <a:latin typeface="Berlin Sans FB Demi" panose="020E0802020502020306" pitchFamily="34" charset="0"/>
              </a:rPr>
              <a:t>bentley</a:t>
            </a:r>
            <a:endParaRPr lang="en-IN" sz="220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76911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52CDA-DE1A-4B7F-978E-E9926031A0BB}"/>
              </a:ext>
            </a:extLst>
          </p:cNvPr>
          <p:cNvSpPr txBox="1"/>
          <p:nvPr/>
        </p:nvSpPr>
        <p:spPr>
          <a:xfrm>
            <a:off x="179957" y="1562582"/>
            <a:ext cx="1183208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QUIZ END</a:t>
            </a:r>
          </a:p>
        </p:txBody>
      </p:sp>
    </p:spTree>
    <p:extLst>
      <p:ext uri="{BB962C8B-B14F-4D97-AF65-F5344CB8AC3E}">
        <p14:creationId xmlns:p14="http://schemas.microsoft.com/office/powerpoint/2010/main" val="3026693107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B67D01-2EB4-4978-9EC2-BB2DC188AFE2}"/>
              </a:ext>
            </a:extLst>
          </p:cNvPr>
          <p:cNvSpPr txBox="1"/>
          <p:nvPr/>
        </p:nvSpPr>
        <p:spPr>
          <a:xfrm>
            <a:off x="477843" y="1851950"/>
            <a:ext cx="116067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0" dirty="0">
                <a:solidFill>
                  <a:schemeClr val="accent6">
                    <a:lumMod val="75000"/>
                  </a:schemeClr>
                </a:solidFill>
                <a:latin typeface="Berlin Sans FB Demi" panose="020E0802020502020306" pitchFamily="34" charset="0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1385331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C8477-C4AA-43BA-AB25-467F3E485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0" y="1944490"/>
            <a:ext cx="5829685" cy="3424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5C673F-3325-457A-8059-AE491AD1E0D7}"/>
              </a:ext>
            </a:extLst>
          </p:cNvPr>
          <p:cNvSpPr txBox="1"/>
          <p:nvPr/>
        </p:nvSpPr>
        <p:spPr>
          <a:xfrm>
            <a:off x="6921660" y="1343928"/>
            <a:ext cx="4124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solidFill>
                  <a:schemeClr val="accent6">
                    <a:lumMod val="75000"/>
                  </a:schemeClr>
                </a:solidFill>
                <a:latin typeface="Berlin Sans FB Demi" panose="020E0802020502020306" pitchFamily="34" charset="0"/>
              </a:rPr>
              <a:t>First </a:t>
            </a:r>
            <a:r>
              <a:rPr lang="en-IN" sz="5400" dirty="0" err="1">
                <a:solidFill>
                  <a:schemeClr val="accent6">
                    <a:lumMod val="75000"/>
                  </a:schemeClr>
                </a:solidFill>
                <a:latin typeface="Berlin Sans FB Demi" panose="020E0802020502020306" pitchFamily="34" charset="0"/>
              </a:rPr>
              <a:t>Skyliner</a:t>
            </a:r>
            <a:endParaRPr lang="en-IN" sz="5400" dirty="0">
              <a:solidFill>
                <a:schemeClr val="accent6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A8F0E-3A73-4CA2-9783-ACFECC014A8F}"/>
              </a:ext>
            </a:extLst>
          </p:cNvPr>
          <p:cNvSpPr txBox="1"/>
          <p:nvPr/>
        </p:nvSpPr>
        <p:spPr>
          <a:xfrm>
            <a:off x="6921659" y="2743463"/>
            <a:ext cx="42363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Debut: 1957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Compact sedan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3. 1.5L engine (60 horsepower)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4. Rear-wheel drive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American-inspired design</a:t>
            </a:r>
            <a:endParaRPr lang="en-IN" sz="2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974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FB6C98-0C8C-4776-91E2-35100BB22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0" y="2440539"/>
            <a:ext cx="5342083" cy="29491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2DE18-6AFE-461B-8BE2-D7E5D68EF947}"/>
              </a:ext>
            </a:extLst>
          </p:cNvPr>
          <p:cNvSpPr txBox="1"/>
          <p:nvPr/>
        </p:nvSpPr>
        <p:spPr>
          <a:xfrm>
            <a:off x="6423949" y="1192192"/>
            <a:ext cx="23679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chemeClr val="accent6">
                    <a:lumMod val="75000"/>
                  </a:schemeClr>
                </a:solidFill>
                <a:latin typeface="Berlin Sans FB Demi" panose="020E0802020502020306" pitchFamily="34" charset="0"/>
              </a:rPr>
              <a:t>1</a:t>
            </a:r>
            <a:r>
              <a:rPr lang="en-IN" sz="6000" baseline="30000" dirty="0">
                <a:solidFill>
                  <a:schemeClr val="accent6">
                    <a:lumMod val="75000"/>
                  </a:schemeClr>
                </a:solidFill>
                <a:latin typeface="Berlin Sans FB Demi" panose="020E0802020502020306" pitchFamily="34" charset="0"/>
              </a:rPr>
              <a:t>st</a:t>
            </a:r>
            <a:r>
              <a:rPr lang="en-IN" sz="6000" dirty="0">
                <a:solidFill>
                  <a:schemeClr val="accent6">
                    <a:lumMod val="75000"/>
                  </a:schemeClr>
                </a:solidFill>
                <a:latin typeface="Berlin Sans FB Demi" panose="020E0802020502020306" pitchFamily="34" charset="0"/>
              </a:rPr>
              <a:t> Gen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63FB2-6325-4DE9-BA18-068E9EFC714A}"/>
              </a:ext>
            </a:extLst>
          </p:cNvPr>
          <p:cNvSpPr txBox="1"/>
          <p:nvPr/>
        </p:nvSpPr>
        <p:spPr>
          <a:xfrm>
            <a:off x="6423949" y="2440539"/>
            <a:ext cx="5069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Engine: 1.5L ALSI-1 inline-4 (60 HP)</a:t>
            </a:r>
          </a:p>
          <a:p>
            <a:pPr marL="342900" indent="-342900">
              <a:buAutoNum type="arabicPeriod"/>
            </a:pP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Transmission: 4-speed manual</a:t>
            </a:r>
          </a:p>
          <a:p>
            <a:pPr marL="342900" indent="-342900">
              <a:buAutoNum type="arabicPeriod"/>
            </a:pP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Drive: Rear-wheel drive</a:t>
            </a:r>
          </a:p>
          <a:p>
            <a:pPr marL="342900" indent="-342900">
              <a:buAutoNum type="arabicPeriod"/>
            </a:pP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Length/Width/Height: 4,620/1,670/1,450 mm</a:t>
            </a:r>
          </a:p>
          <a:p>
            <a:pPr marL="342900" indent="-342900">
              <a:buAutoNum type="arabicPeriod"/>
            </a:pP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Wheelbase: 2,400 mm</a:t>
            </a:r>
          </a:p>
          <a:p>
            <a:pPr marL="342900" indent="-342900">
              <a:buAutoNum type="arabicPeriod"/>
            </a:pP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Weight: 960 kg</a:t>
            </a:r>
          </a:p>
          <a:p>
            <a:pPr marL="342900" indent="-342900">
              <a:buAutoNum type="arabicPeriod"/>
            </a:pP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Top Speed: 145 km/h</a:t>
            </a:r>
          </a:p>
          <a:p>
            <a:pPr marL="342900" indent="-342900">
              <a:buAutoNum type="arabicPeriod"/>
            </a:pP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Fuel Efficiency: 10 km/L</a:t>
            </a:r>
          </a:p>
        </p:txBody>
      </p:sp>
    </p:spTree>
    <p:extLst>
      <p:ext uri="{BB962C8B-B14F-4D97-AF65-F5344CB8AC3E}">
        <p14:creationId xmlns:p14="http://schemas.microsoft.com/office/powerpoint/2010/main" val="2205535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F836E-BFBE-4A45-B3A6-9BD4E1EDE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3" y="2385470"/>
            <a:ext cx="5845047" cy="2781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25698-729D-46BD-A04B-223C7A30D3D8}"/>
              </a:ext>
            </a:extLst>
          </p:cNvPr>
          <p:cNvSpPr txBox="1"/>
          <p:nvPr/>
        </p:nvSpPr>
        <p:spPr>
          <a:xfrm>
            <a:off x="6096000" y="1122744"/>
            <a:ext cx="1447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chemeClr val="accent6">
                    <a:lumMod val="75000"/>
                  </a:schemeClr>
                </a:solidFill>
                <a:latin typeface="Berlin Sans FB Demi" panose="020E0802020502020306" pitchFamily="34" charset="0"/>
              </a:rPr>
              <a:t>R32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69C6D-1818-49DB-885D-A7917DEE76F5}"/>
              </a:ext>
            </a:extLst>
          </p:cNvPr>
          <p:cNvSpPr txBox="1"/>
          <p:nvPr/>
        </p:nvSpPr>
        <p:spPr>
          <a:xfrm rot="10800000" flipV="1">
            <a:off x="6096000" y="2226153"/>
            <a:ext cx="55326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0-100 km/h: 5.6 seconds (RB26DETT)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Quarter Mile: 13.6 seconds (RB26DETT)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Power-to-Weight Ratio: 194 HP/ton</a:t>
            </a:r>
            <a:endParaRPr lang="en-IN" sz="2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577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61EB3-719D-4205-9EB2-F32DFCA0E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3" y="2496470"/>
            <a:ext cx="5608806" cy="32540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F44F8B-0944-4669-8F9B-9EE84179F9BC}"/>
              </a:ext>
            </a:extLst>
          </p:cNvPr>
          <p:cNvSpPr txBox="1"/>
          <p:nvPr/>
        </p:nvSpPr>
        <p:spPr>
          <a:xfrm>
            <a:off x="6585995" y="1006997"/>
            <a:ext cx="4424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solidFill>
                  <a:schemeClr val="accent6">
                    <a:lumMod val="75000"/>
                  </a:schemeClr>
                </a:solidFill>
                <a:latin typeface="Berlin Sans FB Demi" panose="020E0802020502020306" pitchFamily="34" charset="0"/>
              </a:rPr>
              <a:t>Nissan</a:t>
            </a:r>
            <a:r>
              <a:rPr lang="en-IN" sz="6000" dirty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4FE91-A77D-4F93-BFDB-E517D54014E5}"/>
              </a:ext>
            </a:extLst>
          </p:cNvPr>
          <p:cNvSpPr txBox="1"/>
          <p:nvPr/>
        </p:nvSpPr>
        <p:spPr>
          <a:xfrm>
            <a:off x="6805914" y="2615878"/>
            <a:ext cx="36263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Electrification</a:t>
            </a:r>
          </a:p>
          <a:p>
            <a:pPr marL="342900" indent="-342900">
              <a:buAutoNum type="arabicPeriod"/>
            </a:pPr>
            <a:r>
              <a:rPr lang="en-I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 Innovation</a:t>
            </a:r>
          </a:p>
          <a:p>
            <a:pPr marL="342900" indent="-342900">
              <a:buAutoNum type="arabicPeriod"/>
            </a:pPr>
            <a:r>
              <a:rPr lang="en-I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3. Performance</a:t>
            </a:r>
          </a:p>
          <a:p>
            <a:pPr marL="342900" indent="-342900">
              <a:buAutoNum type="arabicPeriod"/>
            </a:pPr>
            <a:r>
              <a:rPr lang="en-I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4. Partnership</a:t>
            </a:r>
          </a:p>
          <a:p>
            <a:pPr marL="342900" indent="-342900">
              <a:buAutoNum type="arabicPeriod"/>
            </a:pPr>
            <a:r>
              <a:rPr lang="en-I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5.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43396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DE20BB-579A-4DF0-BED0-FBF3E124BF69}"/>
              </a:ext>
            </a:extLst>
          </p:cNvPr>
          <p:cNvSpPr txBox="1"/>
          <p:nvPr/>
        </p:nvSpPr>
        <p:spPr>
          <a:xfrm>
            <a:off x="775504" y="1481559"/>
            <a:ext cx="132530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0" dirty="0">
                <a:solidFill>
                  <a:srgbClr val="FFC000"/>
                </a:solidFill>
                <a:latin typeface="Arial Black" panose="020B0A04020102020204" pitchFamily="34" charset="0"/>
              </a:rPr>
              <a:t>MARKETING</a:t>
            </a:r>
            <a:r>
              <a:rPr lang="en-IN" sz="11000" dirty="0">
                <a:latin typeface="Arial Black" panose="020B0A04020102020204" pitchFamily="34" charset="0"/>
              </a:rPr>
              <a:t> </a:t>
            </a:r>
            <a:r>
              <a:rPr lang="en-IN" sz="110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STRATERGIES</a:t>
            </a:r>
          </a:p>
        </p:txBody>
      </p:sp>
    </p:spTree>
    <p:extLst>
      <p:ext uri="{BB962C8B-B14F-4D97-AF65-F5344CB8AC3E}">
        <p14:creationId xmlns:p14="http://schemas.microsoft.com/office/powerpoint/2010/main" val="1311809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F6EC7B04-4D12-49B0-9CD8-5AC7AAD006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1771345"/>
                  </p:ext>
                </p:extLst>
              </p:nvPr>
            </p:nvGraphicFramePr>
            <p:xfrm>
              <a:off x="-982132" y="1744422"/>
              <a:ext cx="6244268" cy="40740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44268" cy="4074004"/>
                    </a:xfrm>
                    <a:prstGeom prst="rect">
                      <a:avLst/>
                    </a:prstGeom>
                  </am3d:spPr>
                  <am3d:camera>
                    <am3d:pos x="0" y="0" z="529690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5" d="1000000"/>
                    <am3d:preTrans dx="280433063" dy="-9716305" dz="-106732993"/>
                    <am3d:scale>
                      <am3d:sx n="1000000" d="1000000"/>
                      <am3d:sy n="1000000" d="1000000"/>
                      <am3d:sz n="1000000" d="1000000"/>
                    </am3d:scale>
                    <am3d:rot ax="791924" ay="1801507" az="40159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95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F6EC7B04-4D12-49B0-9CD8-5AC7AAD00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82132" y="1744422"/>
                <a:ext cx="6244268" cy="407400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FF3E23-CFEE-4598-AE26-158453D81A54}"/>
              </a:ext>
            </a:extLst>
          </p:cNvPr>
          <p:cNvSpPr txBox="1"/>
          <p:nvPr/>
        </p:nvSpPr>
        <p:spPr>
          <a:xfrm>
            <a:off x="6233160" y="1744422"/>
            <a:ext cx="4883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b="1" dirty="0">
                <a:latin typeface="Berlin Sans FB Demi" panose="020E0802020502020306" pitchFamily="34" charset="0"/>
              </a:rPr>
              <a:t>TOP SPEED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25379-D9A5-49CA-87FF-F46914F66EA4}"/>
              </a:ext>
            </a:extLst>
          </p:cNvPr>
          <p:cNvSpPr txBox="1"/>
          <p:nvPr/>
        </p:nvSpPr>
        <p:spPr>
          <a:xfrm>
            <a:off x="6233160" y="3082253"/>
            <a:ext cx="3651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latin typeface="Berlin Sans FB Demi" panose="020E0802020502020306" pitchFamily="34" charset="0"/>
              </a:rPr>
              <a:t>196 MILE/HR</a:t>
            </a:r>
          </a:p>
        </p:txBody>
      </p:sp>
    </p:spTree>
    <p:extLst>
      <p:ext uri="{BB962C8B-B14F-4D97-AF65-F5344CB8AC3E}">
        <p14:creationId xmlns:p14="http://schemas.microsoft.com/office/powerpoint/2010/main" val="135852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94903-43FD-4557-A31C-602E251CEEE4}"/>
              </a:ext>
            </a:extLst>
          </p:cNvPr>
          <p:cNvSpPr txBox="1"/>
          <p:nvPr/>
        </p:nvSpPr>
        <p:spPr>
          <a:xfrm>
            <a:off x="5995992" y="1875098"/>
            <a:ext cx="4147289" cy="255454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Product Integration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Co-Promotions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2"/>
                </a:solidFill>
                <a:latin typeface="Berlin Sans FB Demi" panose="020E0802020502020306" pitchFamily="34" charset="0"/>
              </a:rPr>
              <a:t>Social Media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Events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Merchandising</a:t>
            </a:r>
            <a:endParaRPr lang="en-IN" sz="32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332B6-7E49-412C-9F9A-9707F3F04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88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7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8D4755-CC16-4A61-8638-1BB7CD95800B}"/>
              </a:ext>
            </a:extLst>
          </p:cNvPr>
          <p:cNvSpPr txBox="1"/>
          <p:nvPr/>
        </p:nvSpPr>
        <p:spPr>
          <a:xfrm>
            <a:off x="2291787" y="1967696"/>
            <a:ext cx="731322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0" dirty="0">
                <a:solidFill>
                  <a:srgbClr val="FFC000"/>
                </a:solidFill>
                <a:latin typeface="Berlin Sans FB Demi" panose="020E0802020502020306" pitchFamily="34" charset="0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218785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D powertrain wallpapers | Peakpx">
            <a:extLst>
              <a:ext uri="{FF2B5EF4-FFF2-40B4-BE49-F238E27FC236}">
                <a16:creationId xmlns:a16="http://schemas.microsoft.com/office/drawing/2014/main" id="{711BC444-E0DE-4967-807B-E34E073DC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07" y="1253520"/>
            <a:ext cx="76200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5710BF-6B5F-4106-B1F2-63B0B81F95DD}"/>
              </a:ext>
            </a:extLst>
          </p:cNvPr>
          <p:cNvSpPr txBox="1"/>
          <p:nvPr/>
        </p:nvSpPr>
        <p:spPr>
          <a:xfrm rot="10800000" flipV="1">
            <a:off x="7975076" y="364688"/>
            <a:ext cx="328838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Electric Powertrain?</a:t>
            </a:r>
          </a:p>
          <a:p>
            <a:endParaRPr lang="en-US" b="1" dirty="0">
              <a:solidFill>
                <a:srgbClr val="FFC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There's a strong possibility that the R36 will feature an electric powertrain, with Nissan's Formula E campaign serving as a testing ground for the technology ².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However, the company is waiting for advancements in battery tech, specifically solid-state batteries, before committing to an EV ¹ ². A hybrid powertrain is also being considered as a backup option ².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760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DEBE6-44F2-42C6-8006-3AD9B0CAE952}"/>
              </a:ext>
            </a:extLst>
          </p:cNvPr>
          <p:cNvSpPr txBox="1"/>
          <p:nvPr/>
        </p:nvSpPr>
        <p:spPr>
          <a:xfrm>
            <a:off x="6882644" y="394692"/>
            <a:ext cx="441840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Design and Features</a:t>
            </a:r>
          </a:p>
          <a:p>
            <a:r>
              <a:rPr lang="en-US" b="1" dirty="0">
                <a:solidFill>
                  <a:srgbClr val="FFC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en-US" b="1" dirty="0">
                <a:solidFill>
                  <a:srgbClr val="FFC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R36's design is already underway, 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with multiple concepts being reviewed ². The iconic quad-circle taillights will likely carry over, and the car's bullying, brutish style will endure ². T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he interior will feature advanced tech, including a potential partnership with Polyphony Digital, the developers of </a:t>
            </a:r>
            <a:r>
              <a:rPr lang="en-US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Gran Turismo 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³.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Next-Gen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ZNissan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has also confirmed that the next-gen Z is in development, with a potential release in 2025 or later ². The new Z will likely feature a hybrid powertrain and a radical new design direction.</a:t>
            </a:r>
          </a:p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C419E5-1B59-4FD4-88A2-A058E5147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523240"/>
            <a:ext cx="5923280" cy="59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01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388EA9-2ABB-4E47-B5F0-7CE3F1D172EF}"/>
              </a:ext>
            </a:extLst>
          </p:cNvPr>
          <p:cNvSpPr txBox="1"/>
          <p:nvPr/>
        </p:nvSpPr>
        <p:spPr>
          <a:xfrm rot="10800000" flipV="1">
            <a:off x="8201840" y="712491"/>
            <a:ext cx="307576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2025 Nissan GT-</a:t>
            </a:r>
            <a:r>
              <a:rPr lang="en-US" sz="2400" b="1" dirty="0" err="1">
                <a:solidFill>
                  <a:srgbClr val="FFC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RIn</a:t>
            </a:r>
            <a:r>
              <a:rPr lang="en-US" sz="2400" b="1" dirty="0">
                <a:solidFill>
                  <a:srgbClr val="FFC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endParaRPr lang="en-US" b="1" dirty="0">
              <a:solidFill>
                <a:srgbClr val="FFC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 meantime, the 2025 Nissan GT-R has been launched in Japan, 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featuring updated models like the Premium Edition T-spec and the Track Edition engineered by NISMO ⁴. These models boast improved performance, aerodynamics, and styling</a:t>
            </a:r>
            <a:endParaRPr lang="en-IN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FB4A9-31E1-47E1-B788-313EAD900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1352035"/>
            <a:ext cx="7794368" cy="37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8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CAC4D-320D-4CEA-9CE4-4AFBBAC0C4D8}"/>
              </a:ext>
            </a:extLst>
          </p:cNvPr>
          <p:cNvSpPr txBox="1"/>
          <p:nvPr/>
        </p:nvSpPr>
        <p:spPr>
          <a:xfrm>
            <a:off x="940582" y="914400"/>
            <a:ext cx="1031083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0" dirty="0">
                <a:solidFill>
                  <a:srgbClr val="7030A0"/>
                </a:solidFill>
                <a:latin typeface="Berlin Sans FB Demi" panose="020E0802020502020306" pitchFamily="34" charset="0"/>
              </a:rPr>
              <a:t>SWOT</a:t>
            </a:r>
          </a:p>
        </p:txBody>
      </p:sp>
    </p:spTree>
    <p:extLst>
      <p:ext uri="{BB962C8B-B14F-4D97-AF65-F5344CB8AC3E}">
        <p14:creationId xmlns:p14="http://schemas.microsoft.com/office/powerpoint/2010/main" val="35117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0BC150E6-3802-4E0B-8E9B-E9E8E72EC4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200" dirty="0"/>
              <a:t>             </a:t>
            </a:r>
            <a:r>
              <a:rPr lang="en-IN" sz="72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en-IN" sz="7200" b="1" dirty="0">
                <a:solidFill>
                  <a:schemeClr val="accent4">
                    <a:lumMod val="50000"/>
                  </a:schemeClr>
                </a:solidFill>
              </a:rPr>
              <a:t>swot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76D6D-DB6B-420E-9DF9-EB26A8369812}"/>
              </a:ext>
            </a:extLst>
          </p:cNvPr>
          <p:cNvSpPr/>
          <p:nvPr/>
        </p:nvSpPr>
        <p:spPr>
          <a:xfrm>
            <a:off x="3289852" y="1620078"/>
            <a:ext cx="1113183" cy="11728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35E988-A4AF-4A76-8DE7-4EFFFCE23D2C}"/>
              </a:ext>
            </a:extLst>
          </p:cNvPr>
          <p:cNvSpPr/>
          <p:nvPr/>
        </p:nvSpPr>
        <p:spPr>
          <a:xfrm>
            <a:off x="4555435" y="1620078"/>
            <a:ext cx="1113183" cy="11728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F76446-07E3-4A09-B9EC-0F70D0353001}"/>
              </a:ext>
            </a:extLst>
          </p:cNvPr>
          <p:cNvSpPr/>
          <p:nvPr/>
        </p:nvSpPr>
        <p:spPr>
          <a:xfrm>
            <a:off x="3289851" y="3014870"/>
            <a:ext cx="1113183" cy="11728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7E9D20-A163-4FE9-AFAB-2D776D7B6F20}"/>
              </a:ext>
            </a:extLst>
          </p:cNvPr>
          <p:cNvSpPr/>
          <p:nvPr/>
        </p:nvSpPr>
        <p:spPr>
          <a:xfrm>
            <a:off x="4555434" y="3014870"/>
            <a:ext cx="1113183" cy="11728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raphic 6" descr="Body builder with solid fill">
            <a:hlinkHover r:id="rId3" action="ppaction://hlinksldjump"/>
            <a:extLst>
              <a:ext uri="{FF2B5EF4-FFF2-40B4-BE49-F238E27FC236}">
                <a16:creationId xmlns:a16="http://schemas.microsoft.com/office/drawing/2014/main" id="{E9250999-1031-4797-B34A-BC6A9A9EC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9242" y="1749287"/>
            <a:ext cx="914400" cy="914400"/>
          </a:xfrm>
          <a:prstGeom prst="rect">
            <a:avLst/>
          </a:prstGeom>
        </p:spPr>
      </p:pic>
      <p:pic>
        <p:nvPicPr>
          <p:cNvPr id="9" name="Graphic 8" descr="Boardroom with solid fill">
            <a:hlinkHover r:id="rId6" action="ppaction://hlinksldjump"/>
            <a:extLst>
              <a:ext uri="{FF2B5EF4-FFF2-40B4-BE49-F238E27FC236}">
                <a16:creationId xmlns:a16="http://schemas.microsoft.com/office/drawing/2014/main" id="{33F1CCD3-5939-423B-829B-21CC37F32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9242" y="3144079"/>
            <a:ext cx="914400" cy="914400"/>
          </a:xfrm>
          <a:prstGeom prst="rect">
            <a:avLst/>
          </a:prstGeom>
        </p:spPr>
      </p:pic>
      <p:pic>
        <p:nvPicPr>
          <p:cNvPr id="11" name="Graphic 10" descr="Baby with solid fill">
            <a:hlinkHover r:id="rId9" action="ppaction://hlinksldjump"/>
            <a:extLst>
              <a:ext uri="{FF2B5EF4-FFF2-40B4-BE49-F238E27FC236}">
                <a16:creationId xmlns:a16="http://schemas.microsoft.com/office/drawing/2014/main" id="{7332AAC2-91C7-41AA-8808-4945C93159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4825" y="1749287"/>
            <a:ext cx="914400" cy="914400"/>
          </a:xfrm>
          <a:prstGeom prst="rect">
            <a:avLst/>
          </a:prstGeom>
        </p:spPr>
      </p:pic>
      <p:pic>
        <p:nvPicPr>
          <p:cNvPr id="13" name="Graphic 12" descr="Drama with solid fill">
            <a:hlinkHover r:id="rId12" action="ppaction://hlinksldjump"/>
            <a:extLst>
              <a:ext uri="{FF2B5EF4-FFF2-40B4-BE49-F238E27FC236}">
                <a16:creationId xmlns:a16="http://schemas.microsoft.com/office/drawing/2014/main" id="{0BF37E93-0A55-40B7-AB8D-C6853EE0E8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54825" y="3144079"/>
            <a:ext cx="914400" cy="914400"/>
          </a:xfrm>
          <a:prstGeom prst="rect">
            <a:avLst/>
          </a:prstGeom>
        </p:spPr>
      </p:pic>
      <p:sp>
        <p:nvSpPr>
          <p:cNvPr id="6" name="Rectangle 5">
            <a:hlinkClick r:id="rId15" action="ppaction://hlinksldjump"/>
            <a:extLst>
              <a:ext uri="{FF2B5EF4-FFF2-40B4-BE49-F238E27FC236}">
                <a16:creationId xmlns:a16="http://schemas.microsoft.com/office/drawing/2014/main" id="{22B8A861-4A70-41D4-A176-BD6508281A7D}"/>
              </a:ext>
            </a:extLst>
          </p:cNvPr>
          <p:cNvSpPr/>
          <p:nvPr/>
        </p:nvSpPr>
        <p:spPr>
          <a:xfrm>
            <a:off x="3289851" y="5165889"/>
            <a:ext cx="6391373" cy="51266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5381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5FC7FABB-A055-4143-802B-E53E09B23527}"/>
              </a:ext>
            </a:extLst>
          </p:cNvPr>
          <p:cNvSpPr/>
          <p:nvPr/>
        </p:nvSpPr>
        <p:spPr>
          <a:xfrm>
            <a:off x="-295836" y="-80682"/>
            <a:ext cx="12487836" cy="69386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BEA56-7098-4E6C-A857-6E4A1A6D2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869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7030A0"/>
                </a:solidFill>
                <a:latin typeface="Berlin Sans FB Demi" panose="020E0802020502020306" pitchFamily="34" charset="0"/>
              </a:rPr>
              <a:t>STRENGTHS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AAC04-3979-4661-BE1A-E65310132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1. Iconic Brand: The GT-R is a legendary nameplate with a rich history.</a:t>
            </a:r>
          </a:p>
          <a:p>
            <a:r>
              <a:rPr lang="en-US" dirty="0"/>
              <a:t>2. Performance: Exceptional acceleration (0-60 mph in 2.9 sec) and handling.</a:t>
            </a:r>
          </a:p>
          <a:p>
            <a:r>
              <a:rPr lang="en-US" dirty="0"/>
              <a:t>3. Advanced Tech: Features like all-wheel drive, adaptive suspension, and traction control.</a:t>
            </a:r>
          </a:p>
          <a:p>
            <a:r>
              <a:rPr lang="en-US" dirty="0"/>
              <a:t>4. Exclusivity: Limited production numbers maintain exclusivity and allure.</a:t>
            </a:r>
          </a:p>
          <a:p>
            <a:r>
              <a:rPr lang="en-US" dirty="0"/>
              <a:t>5. Racing Heritage: Success in various motorsports, including Super GT and FIA GT.</a:t>
            </a:r>
          </a:p>
          <a:p>
            <a:r>
              <a:rPr lang="en-US" dirty="0"/>
              <a:t>6. Design: Aggressive, aerodynamic styling sets it apart.</a:t>
            </a:r>
          </a:p>
          <a:p>
            <a:r>
              <a:rPr lang="en-US" dirty="0"/>
              <a:t>7. Brand Loyalty: Strong following among enthusiasts.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79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820E7040-8C31-42F0-AFEE-C15F8061CC46}"/>
              </a:ext>
            </a:extLst>
          </p:cNvPr>
          <p:cNvSpPr/>
          <p:nvPr/>
        </p:nvSpPr>
        <p:spPr>
          <a:xfrm>
            <a:off x="-65314" y="0"/>
            <a:ext cx="12257314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DC256-DA27-47F8-8A70-EAD44EE7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3" y="793388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7030A0"/>
                </a:solidFill>
                <a:latin typeface="Berlin Sans FB Demi" panose="020E0802020502020306" pitchFamily="34" charset="0"/>
              </a:rPr>
              <a:t>WEAKNESS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CA90-F6D6-4A39-B4C6-A83CF80EE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Age: Current R35 model debuted in 2007; showing its age.</a:t>
            </a:r>
          </a:p>
          <a:p>
            <a:r>
              <a:rPr lang="en-US" dirty="0"/>
              <a:t>2. Weight: Heavy curb weight affects agility and fuel efficiency.</a:t>
            </a:r>
          </a:p>
          <a:p>
            <a:r>
              <a:rPr lang="en-US" dirty="0"/>
              <a:t>3. Interior Space: Limited rear seats and cargo area.</a:t>
            </a:r>
          </a:p>
          <a:p>
            <a:r>
              <a:rPr lang="en-US" dirty="0"/>
              <a:t>4. Infotainment: Outdated system compared to competitors.</a:t>
            </a:r>
          </a:p>
          <a:p>
            <a:r>
              <a:rPr lang="en-US" dirty="0"/>
              <a:t>5. Price: High starting price ($113,000+) limits accessibility.</a:t>
            </a:r>
          </a:p>
          <a:p>
            <a:r>
              <a:rPr lang="en-US" dirty="0"/>
              <a:t>6. Fuel Economy: Poor fuel efficiency (16 mpg combined).</a:t>
            </a:r>
          </a:p>
          <a:p>
            <a:r>
              <a:rPr lang="en-US" dirty="0"/>
              <a:t>7. Maintenance: High maintenance costs due to complex engine.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8076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0E9DD679-FD3C-4F08-BC80-5414540DA9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AF2E9-DA3E-41CF-8E0E-32A754D63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7030A0"/>
                </a:solidFill>
                <a:latin typeface="Berlin Sans FB Demi" panose="020E0802020502020306" pitchFamily="34" charset="0"/>
              </a:rPr>
              <a:t>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392C4-6DEF-496B-9455-A666B1148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Electrification: Potential hybrid or electric powertrain for improved efficiency.</a:t>
            </a:r>
          </a:p>
          <a:p>
            <a:r>
              <a:rPr lang="en-US" dirty="0"/>
              <a:t>2. New Markets: Expansion into emerging markets (e.g., China, India).</a:t>
            </a:r>
          </a:p>
          <a:p>
            <a:r>
              <a:rPr lang="en-US" dirty="0"/>
              <a:t>3. Refreshed Design: Update to modernize styling and interior.</a:t>
            </a:r>
          </a:p>
          <a:p>
            <a:r>
              <a:rPr lang="en-US" dirty="0"/>
              <a:t>4. Technology Integration: Advanced safety features and infotainment.</a:t>
            </a:r>
          </a:p>
          <a:p>
            <a:r>
              <a:rPr lang="en-US" dirty="0"/>
              <a:t>5. Performance Variants: Limited-edition models or special editions.</a:t>
            </a:r>
          </a:p>
          <a:p>
            <a:r>
              <a:rPr lang="en-US" dirty="0"/>
              <a:t>6. Partnerships: Collaborations with other brands or racing teams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21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F6EC7B04-4D12-49B0-9CD8-5AC7AAD006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7018273"/>
                  </p:ext>
                </p:extLst>
              </p:nvPr>
            </p:nvGraphicFramePr>
            <p:xfrm>
              <a:off x="1762773" y="2485128"/>
              <a:ext cx="6910577" cy="30459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10577" cy="3045984"/>
                    </a:xfrm>
                    <a:prstGeom prst="rect">
                      <a:avLst/>
                    </a:prstGeom>
                  </am3d:spPr>
                  <am3d:camera>
                    <am3d:pos x="0" y="0" z="529690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5" d="1000000"/>
                    <am3d:preTrans dx="280433063" dy="-9716305" dz="-106732993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2" ay="-84112" az="54012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95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F6EC7B04-4D12-49B0-9CD8-5AC7AAD00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2773" y="2485128"/>
                <a:ext cx="6910577" cy="304598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BF6BAB9-23F5-4AA5-8E6C-74C9F32C69DC}"/>
              </a:ext>
            </a:extLst>
          </p:cNvPr>
          <p:cNvSpPr txBox="1"/>
          <p:nvPr/>
        </p:nvSpPr>
        <p:spPr>
          <a:xfrm>
            <a:off x="5400680" y="335280"/>
            <a:ext cx="61398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0" dirty="0">
                <a:latin typeface="Berlin Sans FB Demi" panose="020E0802020502020306" pitchFamily="34" charset="0"/>
              </a:rPr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2AFF7-EA60-46A6-AE8F-55A053E1333A}"/>
              </a:ext>
            </a:extLst>
          </p:cNvPr>
          <p:cNvSpPr txBox="1"/>
          <p:nvPr/>
        </p:nvSpPr>
        <p:spPr>
          <a:xfrm rot="10800000" flipV="1">
            <a:off x="8889358" y="2167683"/>
            <a:ext cx="22339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Advanced all-wheel steering (HICAS)</a:t>
            </a:r>
          </a:p>
          <a:p>
            <a:pPr marL="342900" indent="-342900">
              <a:buAutoNum type="arabicPeriod"/>
            </a:pPr>
            <a:r>
              <a:rPr lang="en-US" dirty="0"/>
              <a:t>Electronic traction control (TCS)</a:t>
            </a:r>
          </a:p>
          <a:p>
            <a:pPr marL="342900" indent="-342900">
              <a:buAutoNum type="arabicPeriod"/>
            </a:pPr>
            <a:r>
              <a:rPr lang="en-US" dirty="0"/>
              <a:t>Anti-lock braking system (ABS)</a:t>
            </a:r>
          </a:p>
          <a:p>
            <a:pPr marL="342900" indent="-342900">
              <a:buAutoNum type="arabicPeriod"/>
            </a:pPr>
            <a:r>
              <a:rPr lang="en-US" dirty="0"/>
              <a:t>Sport-tuned suspension</a:t>
            </a:r>
          </a:p>
          <a:p>
            <a:pPr marL="342900" indent="-342900">
              <a:buAutoNum type="arabicPeriod"/>
            </a:pPr>
            <a:r>
              <a:rPr lang="en-US" dirty="0"/>
              <a:t>16-inch alloy wheels</a:t>
            </a: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4794D7-1764-4110-AA5F-CE536194F00A}"/>
              </a:ext>
            </a:extLst>
          </p:cNvPr>
          <p:cNvCxnSpPr/>
          <p:nvPr/>
        </p:nvCxnSpPr>
        <p:spPr>
          <a:xfrm flipV="1">
            <a:off x="4835951" y="2167682"/>
            <a:ext cx="424206" cy="5472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FAC137-2CF9-47D5-8D3C-021FBA3F7BCD}"/>
              </a:ext>
            </a:extLst>
          </p:cNvPr>
          <p:cNvCxnSpPr/>
          <p:nvPr/>
        </p:nvCxnSpPr>
        <p:spPr>
          <a:xfrm>
            <a:off x="5260157" y="2167682"/>
            <a:ext cx="341319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10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B8627952-2C1C-4716-9854-8AE394E08C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1AE65-D038-42C5-85F8-E1E0AEE0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7030A0"/>
                </a:solidFill>
                <a:latin typeface="Berlin Sans FB Demi" panose="020E0802020502020306" pitchFamily="34" charset="0"/>
              </a:rPr>
              <a:t>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0E2D9-6A32-4743-9F02-C9A729968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1. Competition: Rivals like Porsche 911, Chevrolet Corvette, and BMW M4.</a:t>
            </a:r>
          </a:p>
          <a:p>
            <a:r>
              <a:rPr lang="en-IN" dirty="0"/>
              <a:t>2. Regulatory Changes: Emissions regulations may impact performance.</a:t>
            </a:r>
          </a:p>
          <a:p>
            <a:r>
              <a:rPr lang="en-IN" dirty="0"/>
              <a:t>3. Market Shift: Declining demand for high-performance gas-powered cars.</a:t>
            </a:r>
          </a:p>
          <a:p>
            <a:r>
              <a:rPr lang="en-IN" dirty="0"/>
              <a:t>4. Economic Uncertainty: Global economic fluctuations affect luxury car sales.</a:t>
            </a:r>
          </a:p>
          <a:p>
            <a:r>
              <a:rPr lang="en-IN" dirty="0"/>
              <a:t>5. Brand Image: Perception of Nissan as a mainstream brand, not luxury.</a:t>
            </a:r>
          </a:p>
          <a:p>
            <a:r>
              <a:rPr lang="en-IN" dirty="0"/>
              <a:t>6. Alternative Performance Options: Electric vehicles and hybrid sports cars.</a:t>
            </a:r>
          </a:p>
        </p:txBody>
      </p:sp>
    </p:spTree>
    <p:extLst>
      <p:ext uri="{BB962C8B-B14F-4D97-AF65-F5344CB8AC3E}">
        <p14:creationId xmlns:p14="http://schemas.microsoft.com/office/powerpoint/2010/main" val="1684042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81C793-DC24-4F63-A613-7322AA9A1DF1}"/>
              </a:ext>
            </a:extLst>
          </p:cNvPr>
          <p:cNvSpPr txBox="1"/>
          <p:nvPr/>
        </p:nvSpPr>
        <p:spPr>
          <a:xfrm>
            <a:off x="341732" y="2643640"/>
            <a:ext cx="103399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</a:rP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reate a wolf pack">
                <a:extLst>
                  <a:ext uri="{FF2B5EF4-FFF2-40B4-BE49-F238E27FC236}">
                    <a16:creationId xmlns:a16="http://schemas.microsoft.com/office/drawing/2014/main" id="{DBA763F8-D0BB-4AC9-8E20-6580DF24A3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2696313"/>
                  </p:ext>
                </p:extLst>
              </p:nvPr>
            </p:nvGraphicFramePr>
            <p:xfrm>
              <a:off x="311488" y="1101886"/>
              <a:ext cx="4149407" cy="3083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49407" cy="3083506"/>
                    </a:xfrm>
                    <a:prstGeom prst="rect">
                      <a:avLst/>
                    </a:prstGeom>
                  </am3d:spPr>
                  <am3d:camera>
                    <am3d:pos x="0" y="0" z="562952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784" d="1000000"/>
                    <am3d:preTrans dx="356103" dy="-10590155" dz="-297968"/>
                    <am3d:scale>
                      <am3d:sx n="1000000" d="1000000"/>
                      <am3d:sy n="1000000" d="1000000"/>
                      <am3d:sz n="1000000" d="1000000"/>
                    </am3d:scale>
                    <am3d:rot ax="730836" ay="3356675" az="6083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582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reate a wolf pack">
                <a:extLst>
                  <a:ext uri="{FF2B5EF4-FFF2-40B4-BE49-F238E27FC236}">
                    <a16:creationId xmlns:a16="http://schemas.microsoft.com/office/drawing/2014/main" id="{DBA763F8-D0BB-4AC9-8E20-6580DF24A3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488" y="1101886"/>
                <a:ext cx="4149407" cy="3083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eindeer - low poly">
                <a:extLst>
                  <a:ext uri="{FF2B5EF4-FFF2-40B4-BE49-F238E27FC236}">
                    <a16:creationId xmlns:a16="http://schemas.microsoft.com/office/drawing/2014/main" id="{B6534255-4B64-4713-8DFC-EACC511DA3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2903551"/>
                  </p:ext>
                </p:extLst>
              </p:nvPr>
            </p:nvGraphicFramePr>
            <p:xfrm>
              <a:off x="8691163" y="833377"/>
              <a:ext cx="2263768" cy="437535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63768" cy="4375351"/>
                    </a:xfrm>
                    <a:prstGeom prst="rect">
                      <a:avLst/>
                    </a:prstGeom>
                  </am3d:spPr>
                  <am3d:camera>
                    <am3d:pos x="0" y="0" z="698978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16782" d="1000000"/>
                    <am3d:preTrans dx="2944893" dy="-17986908" dz="409128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29356" ay="3832804" az="-106467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26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eindeer - low poly">
                <a:extLst>
                  <a:ext uri="{FF2B5EF4-FFF2-40B4-BE49-F238E27FC236}">
                    <a16:creationId xmlns:a16="http://schemas.microsoft.com/office/drawing/2014/main" id="{B6534255-4B64-4713-8DFC-EACC511DA3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91163" y="833377"/>
                <a:ext cx="2263768" cy="43753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4374579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352475F-6867-48A2-B5B3-FFBE14C900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2513652"/>
                  </p:ext>
                </p:extLst>
              </p:nvPr>
            </p:nvGraphicFramePr>
            <p:xfrm>
              <a:off x="2696067" y="-3344644"/>
              <a:ext cx="7131436" cy="31705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131436" cy="3170585"/>
                    </a:xfrm>
                    <a:prstGeom prst="rect">
                      <a:avLst/>
                    </a:prstGeom>
                  </am3d:spPr>
                  <am3d:camera>
                    <am3d:pos x="0" y="0" z="528515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6873" d="1000000"/>
                    <am3d:preTrans dx="0" dy="-5529966" dz="133426"/>
                    <am3d:scale>
                      <am3d:sx n="1000000" d="1000000"/>
                      <am3d:sy n="1000000" d="1000000"/>
                      <am3d:sz n="1000000" d="1000000"/>
                    </am3d:scale>
                    <am3d:rot ax="-9515579" ay="-1424717" az="102617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547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352475F-6867-48A2-B5B3-FFBE14C90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6067" y="-3344644"/>
                <a:ext cx="7131436" cy="317058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28869AA-B559-4D1E-8774-A2E2524C1CF0}"/>
              </a:ext>
            </a:extLst>
          </p:cNvPr>
          <p:cNvSpPr txBox="1"/>
          <p:nvPr/>
        </p:nvSpPr>
        <p:spPr>
          <a:xfrm>
            <a:off x="546756" y="1546071"/>
            <a:ext cx="1156714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500" b="1" i="0" dirty="0">
                <a:effectLst/>
                <a:latin typeface="Franklin Gothic Heavy" panose="020B0903020102020204" pitchFamily="34" charset="0"/>
              </a:rPr>
              <a:t>Le Mans(France)</a:t>
            </a:r>
          </a:p>
          <a:p>
            <a:r>
              <a:rPr lang="en-IN" sz="11500" b="1" dirty="0" err="1">
                <a:latin typeface="Franklin Gothic Heavy" panose="020B0903020102020204" pitchFamily="34" charset="0"/>
              </a:rPr>
              <a:t>Chanpions</a:t>
            </a:r>
            <a:endParaRPr lang="en-IN" sz="11500" b="1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70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F5ACBF52-4C8C-4079-A609-9023EBD2DD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7981691"/>
                  </p:ext>
                </p:extLst>
              </p:nvPr>
            </p:nvGraphicFramePr>
            <p:xfrm>
              <a:off x="5066641" y="-330794"/>
              <a:ext cx="6788671" cy="60460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88671" cy="6046010"/>
                    </a:xfrm>
                    <a:prstGeom prst="rect">
                      <a:avLst/>
                    </a:prstGeom>
                  </am3d:spPr>
                  <am3d:camera>
                    <am3d:pos x="0" y="0" z="528515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6873" d="1000000"/>
                    <am3d:preTrans dx="0" dy="-5529966" dz="133426"/>
                    <am3d:scale>
                      <am3d:sx n="1000000" d="1000000"/>
                      <am3d:sy n="1000000" d="1000000"/>
                      <am3d:sz n="1000000" d="1000000"/>
                    </am3d:scale>
                    <am3d:rot ax="9466629" ay="1487040" az="102168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547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F5ACBF52-4C8C-4079-A609-9023EBD2DD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6641" y="-330794"/>
                <a:ext cx="6788671" cy="604601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3F648D1-BF81-4F19-AFD6-060AE8776689}"/>
              </a:ext>
            </a:extLst>
          </p:cNvPr>
          <p:cNvSpPr txBox="1"/>
          <p:nvPr/>
        </p:nvSpPr>
        <p:spPr>
          <a:xfrm>
            <a:off x="707010" y="2072474"/>
            <a:ext cx="4666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i="0" dirty="0">
                <a:effectLst/>
                <a:latin typeface="Berlin Sans FB Demi" panose="020E0802020502020306" pitchFamily="34" charset="0"/>
              </a:rPr>
              <a:t>Rs. 2.12 Crore</a:t>
            </a:r>
            <a:endParaRPr lang="en-IN" sz="6000" b="1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52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2E2351F-8267-4BBB-981A-B3AFDE9A36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4110273"/>
                  </p:ext>
                </p:extLst>
              </p:nvPr>
            </p:nvGraphicFramePr>
            <p:xfrm>
              <a:off x="3153649" y="1466338"/>
              <a:ext cx="4884414" cy="34575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84414" cy="3457584"/>
                    </a:xfrm>
                    <a:prstGeom prst="rect">
                      <a:avLst/>
                    </a:prstGeom>
                  </am3d:spPr>
                  <am3d:camera>
                    <am3d:pos x="0" y="0" z="528515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6873" d="1000000"/>
                    <am3d:preTrans dx="0" dy="-5529966" dz="133426"/>
                    <am3d:scale>
                      <am3d:sx n="1000000" d="1000000"/>
                      <am3d:sy n="1000000" d="1000000"/>
                      <am3d:sz n="1000000" d="1000000"/>
                    </am3d:scale>
                    <am3d:rot ax="10602197" ay="-214151" az="-107876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547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2E2351F-8267-4BBB-981A-B3AFDE9A36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3649" y="1466338"/>
                <a:ext cx="4884414" cy="34575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47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AE4E23-4AF1-444C-848E-36DA7F1BDE2E}"/>
              </a:ext>
            </a:extLst>
          </p:cNvPr>
          <p:cNvSpPr txBox="1"/>
          <p:nvPr/>
        </p:nvSpPr>
        <p:spPr>
          <a:xfrm>
            <a:off x="1310640" y="731520"/>
            <a:ext cx="10058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QUIZ</a:t>
            </a:r>
          </a:p>
        </p:txBody>
      </p:sp>
      <p:sp>
        <p:nvSpPr>
          <p:cNvPr id="3" name="Flowchart: Extract 2">
            <a:hlinkClick r:id="" action="ppaction://noaction">
              <a:snd r:embed="rId2" name="drumroll.wav"/>
            </a:hlinkClick>
            <a:extLst>
              <a:ext uri="{FF2B5EF4-FFF2-40B4-BE49-F238E27FC236}">
                <a16:creationId xmlns:a16="http://schemas.microsoft.com/office/drawing/2014/main" id="{0966334C-DD96-467E-931F-F85ACE2DDCD9}"/>
              </a:ext>
            </a:extLst>
          </p:cNvPr>
          <p:cNvSpPr/>
          <p:nvPr/>
        </p:nvSpPr>
        <p:spPr>
          <a:xfrm rot="5400000">
            <a:off x="10654748" y="566530"/>
            <a:ext cx="1152939" cy="983974"/>
          </a:xfrm>
          <a:prstGeom prst="flowChartExtra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982282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ose logo is this? | QuizGriz">
            <a:extLst>
              <a:ext uri="{FF2B5EF4-FFF2-40B4-BE49-F238E27FC236}">
                <a16:creationId xmlns:a16="http://schemas.microsoft.com/office/drawing/2014/main" id="{900B7E19-A8D3-4C77-87B9-C5085150B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78" y="1159807"/>
            <a:ext cx="8077244" cy="453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Extract 1">
            <a:hlinkClick r:id="" action="ppaction://noaction">
              <a:snd r:embed="rId3" name="success-1-6297.wav"/>
            </a:hlinkClick>
            <a:extLst>
              <a:ext uri="{FF2B5EF4-FFF2-40B4-BE49-F238E27FC236}">
                <a16:creationId xmlns:a16="http://schemas.microsoft.com/office/drawing/2014/main" id="{5F7CB4D5-96DC-494A-BBEE-E7EC086871B3}"/>
              </a:ext>
            </a:extLst>
          </p:cNvPr>
          <p:cNvSpPr/>
          <p:nvPr/>
        </p:nvSpPr>
        <p:spPr>
          <a:xfrm>
            <a:off x="9929191" y="573398"/>
            <a:ext cx="993913" cy="864704"/>
          </a:xfrm>
          <a:prstGeom prst="flowChartExtra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Extract 2">
            <a:hlinkClick r:id="" action="ppaction://noaction">
              <a:snd r:embed="rId4" name="fiasco-154915.wav"/>
            </a:hlinkClick>
            <a:extLst>
              <a:ext uri="{FF2B5EF4-FFF2-40B4-BE49-F238E27FC236}">
                <a16:creationId xmlns:a16="http://schemas.microsoft.com/office/drawing/2014/main" id="{0BC70029-B5CD-4733-AAAF-8A869723B8E1}"/>
              </a:ext>
            </a:extLst>
          </p:cNvPr>
          <p:cNvSpPr/>
          <p:nvPr/>
        </p:nvSpPr>
        <p:spPr>
          <a:xfrm rot="10800000">
            <a:off x="9929190" y="1647872"/>
            <a:ext cx="993913" cy="864704"/>
          </a:xfrm>
          <a:prstGeom prst="flowChartExtra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752109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293</TotalTime>
  <Words>826</Words>
  <Application>Microsoft Office PowerPoint</Application>
  <PresentationFormat>Widescreen</PresentationFormat>
  <Paragraphs>105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 Black</vt:lpstr>
      <vt:lpstr>Arial Rounded MT Bold</vt:lpstr>
      <vt:lpstr>Berlin Sans FB Demi</vt:lpstr>
      <vt:lpstr>Calibri</vt:lpstr>
      <vt:lpstr>Calibri Light</vt:lpstr>
      <vt:lpstr>Cascadia Code</vt:lpstr>
      <vt:lpstr>Franklin Gothic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STRENGTHS</vt:lpstr>
      <vt:lpstr>WEAKNESS</vt:lpstr>
      <vt:lpstr>OPPORTUNITIES</vt:lpstr>
      <vt:lpstr>THREATS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maxohmkt@gmail.com</dc:creator>
  <cp:lastModifiedBy>maxohmkt@gmail.com</cp:lastModifiedBy>
  <cp:revision>21</cp:revision>
  <dcterms:created xsi:type="dcterms:W3CDTF">2024-09-01T04:30:25Z</dcterms:created>
  <dcterms:modified xsi:type="dcterms:W3CDTF">2024-09-03T08:03:14Z</dcterms:modified>
</cp:coreProperties>
</file>